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7" r:id="rId2"/>
    <p:sldId id="258" r:id="rId3"/>
    <p:sldId id="271" r:id="rId4"/>
    <p:sldId id="275" r:id="rId5"/>
    <p:sldId id="276" r:id="rId6"/>
    <p:sldId id="279" r:id="rId7"/>
    <p:sldId id="272" r:id="rId8"/>
    <p:sldId id="285" r:id="rId9"/>
    <p:sldId id="273" r:id="rId10"/>
    <p:sldId id="280" r:id="rId11"/>
    <p:sldId id="281" r:id="rId12"/>
    <p:sldId id="286" r:id="rId13"/>
    <p:sldId id="282" r:id="rId14"/>
    <p:sldId id="291" r:id="rId15"/>
    <p:sldId id="292" r:id="rId16"/>
    <p:sldId id="274" r:id="rId17"/>
    <p:sldId id="283" r:id="rId18"/>
    <p:sldId id="290" r:id="rId19"/>
    <p:sldId id="287" r:id="rId20"/>
    <p:sldId id="288" r:id="rId21"/>
    <p:sldId id="28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pPr/>
              <a:t>10/11/2017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pPr/>
              <a:t>10/11/2017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10/11/2017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pPr/>
              <a:t>10/11/2017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10/11/2017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10/11/2017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10/11/2017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10/11/2017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10/11/2017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10/11/2017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10/11/2017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10/11/2017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10/11/2017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10/11/2017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10/11/2017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4" Type="http://schemas.openxmlformats.org/officeDocument/2006/relationships/slide" Target="slide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Marco the </a:t>
            </a:r>
            <a:r>
              <a:rPr lang="en-US" dirty="0" err="1" smtClean="0"/>
              <a:t>DREAMer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24300" y="858307"/>
                <a:ext cx="10058400" cy="5828931"/>
              </a:xfrm>
            </p:spPr>
            <p:txBody>
              <a:bodyPr>
                <a:normAutofit fontScale="62500" lnSpcReduction="20000"/>
              </a:bodyPr>
              <a:lstStyle/>
              <a:p>
                <a:endParaRPr lang="ro-RO" sz="2000" dirty="0" smtClean="0"/>
              </a:p>
              <a:p>
                <a:endParaRPr lang="ro-RO" sz="2000" dirty="0" smtClean="0"/>
              </a:p>
              <a:p>
                <a:r>
                  <a:rPr lang="en-US" sz="2600" dirty="0" smtClean="0"/>
                  <a:t>So I waited until the sun reached its peak up on the sky- basically, until 12:00 PM sharp.</a:t>
                </a:r>
                <a:r>
                  <a:rPr lang="vi-VN" sz="2600" dirty="0" smtClean="0"/>
                  <a:t> </a:t>
                </a:r>
                <a:endParaRPr lang="ro-RO" sz="2600" dirty="0" smtClean="0"/>
              </a:p>
              <a:p>
                <a:r>
                  <a:rPr lang="en-US" sz="2600" dirty="0" smtClean="0"/>
                  <a:t>I checked my watch, which showed the corresponding time in Italy (GMT+1)</a:t>
                </a:r>
                <a:r>
                  <a:rPr lang="en-US" sz="2600" dirty="0"/>
                  <a:t> </a:t>
                </a:r>
                <a:r>
                  <a:rPr lang="en-US" sz="2600" dirty="0" smtClean="0"/>
                  <a:t>and realized that there the time was 11:21</a:t>
                </a:r>
                <a:r>
                  <a:rPr lang="vi-VN" sz="2600" dirty="0" smtClean="0"/>
                  <a:t>. </a:t>
                </a:r>
                <a:endParaRPr lang="ro-RO" sz="2600" dirty="0" smtClean="0"/>
              </a:p>
              <a:p>
                <a:r>
                  <a:rPr lang="en-US" sz="2600" dirty="0" smtClean="0"/>
                  <a:t>Therefore, in Greenwich,</a:t>
                </a:r>
                <a:r>
                  <a:rPr lang="ro-RO" sz="2600" dirty="0" smtClean="0"/>
                  <a:t> GMT</a:t>
                </a:r>
                <a:r>
                  <a:rPr lang="en-US" sz="2600" dirty="0" smtClean="0"/>
                  <a:t>, the time must have been </a:t>
                </a:r>
                <a:r>
                  <a:rPr lang="ro-RO" sz="2600" dirty="0" smtClean="0"/>
                  <a:t>10</a:t>
                </a:r>
                <a:r>
                  <a:rPr lang="en-US" sz="2600" dirty="0" smtClean="0"/>
                  <a:t>:21, and in the country where I found myself, 12. So there was a time difference of </a:t>
                </a:r>
                <a:r>
                  <a:rPr lang="vi-VN" sz="2600" dirty="0" smtClean="0"/>
                  <a:t>99min</a:t>
                </a:r>
                <a:r>
                  <a:rPr lang="vi-VN" sz="2600" dirty="0"/>
                  <a:t>. </a:t>
                </a:r>
                <a:endParaRPr lang="ro-RO" sz="2600" dirty="0" smtClean="0"/>
              </a:p>
              <a:p>
                <a:r>
                  <a:rPr lang="en-US" sz="2600" dirty="0" smtClean="0"/>
                  <a:t>Using “the rule of three” from </a:t>
                </a:r>
                <a:r>
                  <a:rPr lang="en-US" sz="2600" dirty="0" err="1"/>
                  <a:t>A</a:t>
                </a:r>
                <a:r>
                  <a:rPr lang="en-US" sz="2600" dirty="0" err="1" smtClean="0"/>
                  <a:t>rithmetics</a:t>
                </a:r>
                <a:r>
                  <a:rPr lang="vi-VN" sz="2600" dirty="0" smtClean="0"/>
                  <a:t>, </a:t>
                </a:r>
                <a:r>
                  <a:rPr lang="en-US" sz="2600" dirty="0" smtClean="0"/>
                  <a:t>I calculated that 99 </a:t>
                </a:r>
                <a:r>
                  <a:rPr lang="en-US" sz="2600" dirty="0" err="1" smtClean="0"/>
                  <a:t>mins</a:t>
                </a:r>
                <a:r>
                  <a:rPr lang="en-US" sz="2600" dirty="0" smtClean="0"/>
                  <a:t> means </a:t>
                </a:r>
                <a:r>
                  <a:rPr lang="vi-VN" sz="2600" dirty="0" smtClean="0"/>
                  <a:t>1,65h.</a:t>
                </a:r>
                <a:endParaRPr lang="en-US" sz="2600" dirty="0" smtClean="0"/>
              </a:p>
              <a:p>
                <a:pPr marL="0" indent="0">
                  <a:buNone/>
                </a:pPr>
                <a:r>
                  <a:rPr lang="en-US" sz="2800" dirty="0" smtClean="0"/>
                  <a:t>                                        </a:t>
                </a:r>
                <a:r>
                  <a:rPr lang="ro-RO" sz="2800" dirty="0" smtClean="0"/>
                  <a:t>60 </a:t>
                </a:r>
                <a:r>
                  <a:rPr lang="ro-RO" sz="2800" dirty="0"/>
                  <a:t>min...........................1h</a:t>
                </a:r>
              </a:p>
              <a:p>
                <a:pPr marL="0" indent="0">
                  <a:buNone/>
                </a:pPr>
                <a:r>
                  <a:rPr lang="ro-RO" sz="2800" dirty="0"/>
                  <a:t>				99 min........................... x</a:t>
                </a:r>
                <a:r>
                  <a:rPr lang="vi-VN" sz="2800" dirty="0"/>
                  <a:t> </a:t>
                </a:r>
                <a:endParaRPr lang="ro-RO" sz="2800" dirty="0"/>
              </a:p>
              <a:p>
                <a:pPr marL="0" indent="0">
                  <a:buNone/>
                </a:pPr>
                <a:r>
                  <a:rPr lang="ro-RO" sz="1800" dirty="0"/>
                  <a:t>					</a:t>
                </a:r>
                <a:r>
                  <a:rPr lang="ro-RO" dirty="0"/>
                  <a:t>x=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o-RO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o-RO" i="1">
                            <a:latin typeface="Cambria Math"/>
                          </a:rPr>
                          <m:t>99</m:t>
                        </m:r>
                      </m:num>
                      <m:den>
                        <m:r>
                          <a:rPr lang="ro-RO" i="1">
                            <a:latin typeface="Cambria Math"/>
                          </a:rPr>
                          <m:t>60</m:t>
                        </m:r>
                      </m:den>
                    </m:f>
                  </m:oMath>
                </a14:m>
                <a:r>
                  <a:rPr lang="ro-RO" dirty="0"/>
                  <a:t>= 1,65 h</a:t>
                </a:r>
                <a:endParaRPr lang="en-US" dirty="0"/>
              </a:p>
              <a:p>
                <a:r>
                  <a:rPr lang="en-US" sz="2600" dirty="0" smtClean="0"/>
                  <a:t> The Earth completes a spin around its axis in 24h. As there are 360 degrees in a circle, there are 360 lines of longitude, called meridians. So with 1h difference, you find yourself 15 degrees further from the Prime meridian (0 degrees): 360:24=15. </a:t>
                </a:r>
                <a:r>
                  <a:rPr lang="ro-RO" sz="2000" dirty="0"/>
                  <a:t>	</a:t>
                </a:r>
                <a:r>
                  <a:rPr lang="ro-RO" sz="2000" dirty="0" smtClean="0"/>
                  <a:t>		</a:t>
                </a:r>
              </a:p>
              <a:p>
                <a:pPr marL="0" indent="0">
                  <a:buNone/>
                </a:pPr>
                <a:r>
                  <a:rPr lang="ro-RO" sz="2000" dirty="0"/>
                  <a:t>	</a:t>
                </a:r>
                <a:r>
                  <a:rPr lang="ro-RO" sz="2000" dirty="0" smtClean="0"/>
                  <a:t>			</a:t>
                </a:r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4300" y="858307"/>
                <a:ext cx="10058400" cy="5828931"/>
              </a:xfrm>
              <a:blipFill>
                <a:blip r:embed="rId2" cstate="print"/>
                <a:stretch>
                  <a:fillRect l="-242" r="-1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889" y="144789"/>
            <a:ext cx="2272302" cy="22723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89" y="66153"/>
            <a:ext cx="1534276" cy="153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78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9792" y="794132"/>
            <a:ext cx="10058400" cy="42291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 was travelling towards Odessa, so at least I knew that I found myself in the Eastern hemisphere. I simply had to do the </a:t>
            </a:r>
            <a:r>
              <a:rPr lang="en-US" dirty="0" err="1" smtClean="0"/>
              <a:t>Maths</a:t>
            </a:r>
            <a:r>
              <a:rPr lang="en-US" dirty="0" smtClean="0"/>
              <a:t>, to find out my longitude.</a:t>
            </a:r>
          </a:p>
          <a:p>
            <a:r>
              <a:rPr lang="en-US" dirty="0" smtClean="0"/>
              <a:t>If 1h difference means 15 degrees of longitude, then for the value I calculated I only had to multiply: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1,65h *15= 24,75 degrees East. – my longitude!!!</a:t>
            </a:r>
            <a:endParaRPr lang="ro-RO" dirty="0" smtClean="0"/>
          </a:p>
          <a:p>
            <a:r>
              <a:rPr lang="en-US" dirty="0" smtClean="0"/>
              <a:t> I already knew my latitude, because all the way towards Odessa I kept straight along the parallel of 45.88 degrees.</a:t>
            </a:r>
            <a:endParaRPr lang="ro-RO" dirty="0" smtClean="0"/>
          </a:p>
          <a:p>
            <a:r>
              <a:rPr lang="en-US" dirty="0"/>
              <a:t>I consulted the map in my backpack and concluded that I was stuck on the </a:t>
            </a:r>
            <a:r>
              <a:rPr lang="vi-VN" dirty="0" smtClean="0"/>
              <a:t>Făgăraș</a:t>
            </a:r>
            <a:r>
              <a:rPr lang="en-US" dirty="0" smtClean="0"/>
              <a:t> Mountains.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064" y="4309737"/>
            <a:ext cx="5754936" cy="30405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6884">
            <a:off x="870498" y="5028856"/>
            <a:ext cx="2074261" cy="16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77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You’re stranded!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PORTUGAL</a:t>
            </a:r>
            <a:r>
              <a:rPr lang="en-US" dirty="0" smtClean="0"/>
              <a:t>: You’re stranded on an island</a:t>
            </a:r>
            <a:r>
              <a:rPr lang="ro-RO" dirty="0" smtClean="0"/>
              <a:t>. </a:t>
            </a:r>
            <a:r>
              <a:rPr lang="en-US" dirty="0" smtClean="0"/>
              <a:t>When the sun is at its peak in the sky, you check your watch, showing the time in Portugal (GMT) : 9 o’clock in the morning</a:t>
            </a:r>
            <a:r>
              <a:rPr lang="ro-RO" dirty="0" smtClean="0"/>
              <a:t>. </a:t>
            </a:r>
            <a:r>
              <a:rPr lang="en-US" dirty="0" smtClean="0"/>
              <a:t>You know that you’re in the Eastern hemisphere</a:t>
            </a:r>
            <a:r>
              <a:rPr lang="ro-RO" dirty="0" smtClean="0"/>
              <a:t>. </a:t>
            </a:r>
            <a:r>
              <a:rPr lang="en-US" dirty="0" smtClean="0"/>
              <a:t>What island are you on?</a:t>
            </a:r>
            <a:endParaRPr lang="ro-RO" dirty="0" smtClean="0"/>
          </a:p>
          <a:p>
            <a:r>
              <a:rPr lang="en-US" dirty="0" smtClean="0">
                <a:solidFill>
                  <a:srgbClr val="00B050"/>
                </a:solidFill>
              </a:rPr>
              <a:t>GREECE</a:t>
            </a:r>
            <a:r>
              <a:rPr lang="en-US" dirty="0" smtClean="0"/>
              <a:t> : You’re </a:t>
            </a:r>
            <a:r>
              <a:rPr lang="en-US" dirty="0"/>
              <a:t>stranded on an island</a:t>
            </a:r>
            <a:r>
              <a:rPr lang="ro-RO" dirty="0"/>
              <a:t>. </a:t>
            </a:r>
            <a:r>
              <a:rPr lang="en-US" dirty="0"/>
              <a:t>When the sun is at its peak in the sky, you check your watch, showing the time in </a:t>
            </a:r>
            <a:r>
              <a:rPr lang="en-US" dirty="0" smtClean="0"/>
              <a:t>Greece </a:t>
            </a:r>
            <a:r>
              <a:rPr lang="en-US" dirty="0"/>
              <a:t>(GMT) : </a:t>
            </a:r>
            <a:r>
              <a:rPr lang="en-US" dirty="0" smtClean="0"/>
              <a:t>11 </a:t>
            </a:r>
            <a:r>
              <a:rPr lang="en-US" dirty="0"/>
              <a:t>o’clock in the morning</a:t>
            </a:r>
            <a:r>
              <a:rPr lang="ro-RO" dirty="0"/>
              <a:t>. </a:t>
            </a:r>
            <a:r>
              <a:rPr lang="en-US" dirty="0"/>
              <a:t>You know that you’re in the Eastern hemisphere</a:t>
            </a:r>
            <a:r>
              <a:rPr lang="ro-RO" dirty="0"/>
              <a:t>. </a:t>
            </a:r>
            <a:r>
              <a:rPr lang="en-US" dirty="0"/>
              <a:t>What island are you on</a:t>
            </a:r>
            <a:r>
              <a:rPr lang="en-US" dirty="0" smtClean="0"/>
              <a:t>? (Hint: the time difference is 3h!) </a:t>
            </a:r>
            <a:endParaRPr lang="ro-RO" dirty="0"/>
          </a:p>
        </p:txBody>
      </p:sp>
      <p:sp>
        <p:nvSpPr>
          <p:cNvPr id="4" name="Action Button: Help 3">
            <a:hlinkClick r:id="rId2" action="ppaction://hlinksldjump" highlightClick="1"/>
          </p:cNvPr>
          <p:cNvSpPr/>
          <p:nvPr/>
        </p:nvSpPr>
        <p:spPr>
          <a:xfrm>
            <a:off x="7848031" y="5474703"/>
            <a:ext cx="1520924" cy="1192798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87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Fire</a:t>
            </a:r>
            <a:r>
              <a:rPr lang="fr-FR" dirty="0" smtClean="0"/>
              <a:t>, a long </a:t>
            </a:r>
            <a:r>
              <a:rPr lang="fr-FR" dirty="0" err="1" smtClean="0"/>
              <a:t>way</a:t>
            </a:r>
            <a:r>
              <a:rPr lang="fr-FR" dirty="0" smtClean="0"/>
              <a:t> to go?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0978" y="1675482"/>
            <a:ext cx="10058400" cy="4229100"/>
          </a:xfrm>
        </p:spPr>
        <p:txBody>
          <a:bodyPr/>
          <a:lstStyle/>
          <a:p>
            <a:r>
              <a:rPr lang="en-US" dirty="0" smtClean="0"/>
              <a:t>After I figured out where I was, I knew I had to start a fire to warm myself and maybe make myself a warm meal and drink. But I couldn’t leave for the forest without knowing how much wood I needed for the fire. So I calculated the mass of wood I had to bring back to the place where I set up my camp</a:t>
            </a:r>
            <a:r>
              <a:rPr lang="vi-VN" dirty="0" smtClean="0"/>
              <a:t>. </a:t>
            </a:r>
            <a:endParaRPr lang="ro-RO" dirty="0" smtClean="0"/>
          </a:p>
          <a:p>
            <a:r>
              <a:rPr lang="en-US" dirty="0" smtClean="0"/>
              <a:t>In order to do this, I used the formulas I knew from Thermodynamics . My </a:t>
            </a:r>
            <a:r>
              <a:rPr lang="ro-RO" dirty="0" smtClean="0"/>
              <a:t>Aluminum </a:t>
            </a:r>
            <a:r>
              <a:rPr lang="en-US" dirty="0" smtClean="0"/>
              <a:t>bowl weighed 400g, I had </a:t>
            </a:r>
            <a:r>
              <a:rPr lang="ro-RO" dirty="0" smtClean="0"/>
              <a:t>2</a:t>
            </a:r>
            <a:r>
              <a:rPr lang="en-US" dirty="0" smtClean="0"/>
              <a:t>00g of water and outside, the temperature was 10 degrees Celsius. In my manual, I also found the useful tables: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098" y="4338331"/>
            <a:ext cx="2075032" cy="26175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28" y="5647099"/>
            <a:ext cx="1920171" cy="1097698"/>
          </a:xfrm>
          <a:prstGeom prst="rect">
            <a:avLst/>
          </a:prstGeom>
        </p:spPr>
      </p:pic>
      <p:sp>
        <p:nvSpPr>
          <p:cNvPr id="6" name="Action Button: Information 5">
            <a:hlinkClick r:id="rId4" action="ppaction://hlinksldjump" highlightClick="1"/>
          </p:cNvPr>
          <p:cNvSpPr/>
          <p:nvPr/>
        </p:nvSpPr>
        <p:spPr>
          <a:xfrm>
            <a:off x="5229590" y="5827643"/>
            <a:ext cx="1421176" cy="917154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65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knew that water boils at a lower temperature, the higher you go. I searched in my manual and found that the </a:t>
            </a:r>
            <a:r>
              <a:rPr lang="vi-VN" dirty="0"/>
              <a:t>Făgăraș</a:t>
            </a:r>
            <a:r>
              <a:rPr lang="en-US" dirty="0"/>
              <a:t> </a:t>
            </a:r>
            <a:r>
              <a:rPr lang="en-US" dirty="0" smtClean="0"/>
              <a:t>Mountains are 2544m tall. There were 47m ( the length I climbed down with the help of the rope) between me and the top of the mountain, so the altitude at which I found myself was 2497m. </a:t>
            </a:r>
          </a:p>
          <a:p>
            <a:r>
              <a:rPr lang="en-US" dirty="0" smtClean="0"/>
              <a:t>I found the following table in my emergency manual and figured out that at my altitude, water boiled at approximately 91 degrees Celsius 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56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2126589"/>
              </p:ext>
            </p:extLst>
          </p:nvPr>
        </p:nvGraphicFramePr>
        <p:xfrm>
          <a:off x="902043" y="197708"/>
          <a:ext cx="7280914" cy="6512011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413647">
                  <a:extLst>
                    <a:ext uri="{9D8B030D-6E8A-4147-A177-3AD203B41FA5}">
                      <a16:colId xmlns="" xmlns:a16="http://schemas.microsoft.com/office/drawing/2014/main" val="1161303431"/>
                    </a:ext>
                  </a:extLst>
                </a:gridCol>
                <a:gridCol w="2289089">
                  <a:extLst>
                    <a:ext uri="{9D8B030D-6E8A-4147-A177-3AD203B41FA5}">
                      <a16:colId xmlns="" xmlns:a16="http://schemas.microsoft.com/office/drawing/2014/main" val="1673483907"/>
                    </a:ext>
                  </a:extLst>
                </a:gridCol>
                <a:gridCol w="2289089">
                  <a:extLst>
                    <a:ext uri="{9D8B030D-6E8A-4147-A177-3AD203B41FA5}">
                      <a16:colId xmlns="" xmlns:a16="http://schemas.microsoft.com/office/drawing/2014/main" val="3585265863"/>
                    </a:ext>
                  </a:extLst>
                </a:gridCol>
                <a:gridCol w="2289089">
                  <a:extLst>
                    <a:ext uri="{9D8B030D-6E8A-4147-A177-3AD203B41FA5}">
                      <a16:colId xmlns="" xmlns:a16="http://schemas.microsoft.com/office/drawing/2014/main" val="2213028371"/>
                    </a:ext>
                  </a:extLst>
                </a:gridCol>
              </a:tblGrid>
              <a:tr h="739219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dirty="0">
                          <a:effectLst/>
                        </a:rPr>
                        <a:t>Altitude - compared to Sea Level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2" marR="13942" marT="13942" marB="13942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Boiling Point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2" marR="13942" marT="13942" marB="13942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98088266"/>
                  </a:ext>
                </a:extLst>
              </a:tr>
              <a:tr h="32130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(ft)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2" marR="13942" marT="13942" marB="13942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(m)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2" marR="13942" marT="13942" marB="13942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(</a:t>
                      </a:r>
                      <a:r>
                        <a:rPr lang="en-US" sz="800" baseline="30000">
                          <a:effectLst/>
                        </a:rPr>
                        <a:t>o</a:t>
                      </a:r>
                      <a:r>
                        <a:rPr lang="en-US" sz="800">
                          <a:effectLst/>
                        </a:rPr>
                        <a:t>F)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2" marR="13942" marT="13942" marB="13942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(</a:t>
                      </a:r>
                      <a:r>
                        <a:rPr lang="en-US" sz="800" baseline="30000">
                          <a:effectLst/>
                        </a:rPr>
                        <a:t>o</a:t>
                      </a:r>
                      <a:r>
                        <a:rPr lang="en-US" sz="800">
                          <a:effectLst/>
                        </a:rPr>
                        <a:t>C)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2" marR="13942" marT="13942" marB="13942" anchor="ctr"/>
                </a:tc>
                <a:extLst>
                  <a:ext uri="{0D108BD9-81ED-4DB2-BD59-A6C34878D82A}">
                    <a16:rowId xmlns="" xmlns:a16="http://schemas.microsoft.com/office/drawing/2014/main" val="1068600395"/>
                  </a:ext>
                </a:extLst>
              </a:tr>
              <a:tr h="32130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-1000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2" marR="13942" marT="13942" marB="13942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-305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2" marR="13942" marT="13942" marB="13942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213.9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2" marR="13942" marT="13942" marB="13942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101.1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2" marR="13942" marT="13942" marB="13942" anchor="ctr"/>
                </a:tc>
                <a:extLst>
                  <a:ext uri="{0D108BD9-81ED-4DB2-BD59-A6C34878D82A}">
                    <a16:rowId xmlns="" xmlns:a16="http://schemas.microsoft.com/office/drawing/2014/main" val="2298587098"/>
                  </a:ext>
                </a:extLst>
              </a:tr>
              <a:tr h="32130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2" marR="13942" marT="13942" marB="13942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2" marR="13942" marT="13942" marB="13942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212.0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2" marR="13942" marT="13942" marB="13942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100.0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2" marR="13942" marT="13942" marB="13942" anchor="ctr"/>
                </a:tc>
                <a:extLst>
                  <a:ext uri="{0D108BD9-81ED-4DB2-BD59-A6C34878D82A}">
                    <a16:rowId xmlns="" xmlns:a16="http://schemas.microsoft.com/office/drawing/2014/main" val="3842196283"/>
                  </a:ext>
                </a:extLst>
              </a:tr>
              <a:tr h="32130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250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2" marR="13942" marT="13942" marB="13942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76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2" marR="13942" marT="13942" marB="13942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211.5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2" marR="13942" marT="13942" marB="13942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99.7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2" marR="13942" marT="13942" marB="13942" anchor="ctr"/>
                </a:tc>
                <a:extLst>
                  <a:ext uri="{0D108BD9-81ED-4DB2-BD59-A6C34878D82A}">
                    <a16:rowId xmlns="" xmlns:a16="http://schemas.microsoft.com/office/drawing/2014/main" val="789110752"/>
                  </a:ext>
                </a:extLst>
              </a:tr>
              <a:tr h="32130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dirty="0">
                          <a:effectLst/>
                        </a:rPr>
                        <a:t>750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2" marR="13942" marT="13942" marB="13942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229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2" marR="13942" marT="13942" marB="13942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210.5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2" marR="13942" marT="13942" marB="13942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99.2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2" marR="13942" marT="13942" marB="13942" anchor="ctr"/>
                </a:tc>
                <a:extLst>
                  <a:ext uri="{0D108BD9-81ED-4DB2-BD59-A6C34878D82A}">
                    <a16:rowId xmlns="" xmlns:a16="http://schemas.microsoft.com/office/drawing/2014/main" val="3007945608"/>
                  </a:ext>
                </a:extLst>
              </a:tr>
              <a:tr h="32130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1000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2" marR="13942" marT="13942" marB="13942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305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2" marR="13942" marT="13942" marB="13942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210.1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2" marR="13942" marT="13942" marB="13942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98.9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2" marR="13942" marT="13942" marB="13942" anchor="ctr"/>
                </a:tc>
                <a:extLst>
                  <a:ext uri="{0D108BD9-81ED-4DB2-BD59-A6C34878D82A}">
                    <a16:rowId xmlns="" xmlns:a16="http://schemas.microsoft.com/office/drawing/2014/main" val="500694981"/>
                  </a:ext>
                </a:extLst>
              </a:tr>
              <a:tr h="32130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1500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2" marR="13942" marT="13942" marB="13942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457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2" marR="13942" marT="13942" marB="13942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209.1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2" marR="13942" marT="13942" marB="13942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98.4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2" marR="13942" marT="13942" marB="13942" anchor="ctr"/>
                </a:tc>
                <a:extLst>
                  <a:ext uri="{0D108BD9-81ED-4DB2-BD59-A6C34878D82A}">
                    <a16:rowId xmlns="" xmlns:a16="http://schemas.microsoft.com/office/drawing/2014/main" val="3922300111"/>
                  </a:ext>
                </a:extLst>
              </a:tr>
              <a:tr h="32130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1750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2" marR="13942" marT="13942" marB="13942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533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2" marR="13942" marT="13942" marB="13942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208.6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2" marR="13942" marT="13942" marB="13942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dirty="0">
                          <a:effectLst/>
                        </a:rPr>
                        <a:t>98.1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2" marR="13942" marT="13942" marB="13942" anchor="ctr"/>
                </a:tc>
                <a:extLst>
                  <a:ext uri="{0D108BD9-81ED-4DB2-BD59-A6C34878D82A}">
                    <a16:rowId xmlns="" xmlns:a16="http://schemas.microsoft.com/office/drawing/2014/main" val="1506349416"/>
                  </a:ext>
                </a:extLst>
              </a:tr>
              <a:tr h="32130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3000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2" marR="13942" marT="13942" marB="13942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914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2" marR="13942" marT="13942" marB="13942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206.2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2" marR="13942" marT="13942" marB="13942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96.8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2" marR="13942" marT="13942" marB="13942" anchor="ctr"/>
                </a:tc>
                <a:extLst>
                  <a:ext uri="{0D108BD9-81ED-4DB2-BD59-A6C34878D82A}">
                    <a16:rowId xmlns="" xmlns:a16="http://schemas.microsoft.com/office/drawing/2014/main" val="4170564972"/>
                  </a:ext>
                </a:extLst>
              </a:tr>
              <a:tr h="32130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5000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2" marR="13942" marT="13942" marB="13942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1524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2" marR="13942" marT="13942" marB="13942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202.4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2" marR="13942" marT="13942" marB="13942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94.7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2" marR="13942" marT="13942" marB="13942" anchor="ctr"/>
                </a:tc>
                <a:extLst>
                  <a:ext uri="{0D108BD9-81ED-4DB2-BD59-A6C34878D82A}">
                    <a16:rowId xmlns="" xmlns:a16="http://schemas.microsoft.com/office/drawing/2014/main" val="1500212661"/>
                  </a:ext>
                </a:extLst>
              </a:tr>
              <a:tr h="31057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7500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2" marR="13942" marT="13942" marB="13942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2286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2" marR="13942" marT="13942" marB="13942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197.8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2" marR="13942" marT="13942" marB="13942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92.1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2" marR="13942" marT="13942" marB="13942" anchor="ctr"/>
                </a:tc>
                <a:extLst>
                  <a:ext uri="{0D108BD9-81ED-4DB2-BD59-A6C34878D82A}">
                    <a16:rowId xmlns="" xmlns:a16="http://schemas.microsoft.com/office/drawing/2014/main" val="3741378044"/>
                  </a:ext>
                </a:extLst>
              </a:tr>
              <a:tr h="32130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7750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2" marR="13942" marT="13942" marB="13942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2362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2" marR="13942" marT="13942" marB="13942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197.3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2" marR="13942" marT="13942" marB="13942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91.8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2" marR="13942" marT="13942" marB="13942" anchor="ctr"/>
                </a:tc>
                <a:extLst>
                  <a:ext uri="{0D108BD9-81ED-4DB2-BD59-A6C34878D82A}">
                    <a16:rowId xmlns="" xmlns:a16="http://schemas.microsoft.com/office/drawing/2014/main" val="2101856892"/>
                  </a:ext>
                </a:extLst>
              </a:tr>
              <a:tr h="32130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8000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2" marR="13942" marT="13942" marB="13942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2438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2" marR="13942" marT="13942" marB="13942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196.9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2" marR="13942" marT="13942" marB="13942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91.6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2" marR="13942" marT="13942" marB="13942" anchor="ctr"/>
                </a:tc>
                <a:extLst>
                  <a:ext uri="{0D108BD9-81ED-4DB2-BD59-A6C34878D82A}">
                    <a16:rowId xmlns="" xmlns:a16="http://schemas.microsoft.com/office/drawing/2014/main" val="3227083528"/>
                  </a:ext>
                </a:extLst>
              </a:tr>
              <a:tr h="32130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8250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2" marR="13942" marT="13942" marB="13942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2515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2" marR="13942" marT="13942" marB="13942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196.4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2" marR="13942" marT="13942" marB="13942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91.3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2" marR="13942" marT="13942" marB="13942" anchor="ctr"/>
                </a:tc>
                <a:extLst>
                  <a:ext uri="{0D108BD9-81ED-4DB2-BD59-A6C34878D82A}">
                    <a16:rowId xmlns="" xmlns:a16="http://schemas.microsoft.com/office/drawing/2014/main" val="3932048971"/>
                  </a:ext>
                </a:extLst>
              </a:tr>
              <a:tr h="32130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8500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2" marR="13942" marT="13942" marB="13942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2591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2" marR="13942" marT="13942" marB="13942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196.0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2" marR="13942" marT="13942" marB="13942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91.1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2" marR="13942" marT="13942" marB="13942" anchor="ctr"/>
                </a:tc>
                <a:extLst>
                  <a:ext uri="{0D108BD9-81ED-4DB2-BD59-A6C34878D82A}">
                    <a16:rowId xmlns="" xmlns:a16="http://schemas.microsoft.com/office/drawing/2014/main" val="4011671351"/>
                  </a:ext>
                </a:extLst>
              </a:tr>
              <a:tr h="32130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8750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2" marR="13942" marT="13942" marB="13942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2667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2" marR="13942" marT="13942" marB="13942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195.5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2" marR="13942" marT="13942" marB="13942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90.8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2" marR="13942" marT="13942" marB="13942" anchor="ctr"/>
                </a:tc>
                <a:extLst>
                  <a:ext uri="{0D108BD9-81ED-4DB2-BD59-A6C34878D82A}">
                    <a16:rowId xmlns="" xmlns:a16="http://schemas.microsoft.com/office/drawing/2014/main" val="2162993817"/>
                  </a:ext>
                </a:extLst>
              </a:tr>
              <a:tr h="32130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9000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2" marR="13942" marT="13942" marB="13942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2743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2" marR="13942" marT="13942" marB="13942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195.0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2" marR="13942" marT="13942" marB="13942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90.6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2" marR="13942" marT="13942" marB="13942" anchor="ctr"/>
                </a:tc>
                <a:extLst>
                  <a:ext uri="{0D108BD9-81ED-4DB2-BD59-A6C34878D82A}">
                    <a16:rowId xmlns="" xmlns:a16="http://schemas.microsoft.com/office/drawing/2014/main" val="1518314599"/>
                  </a:ext>
                </a:extLst>
              </a:tr>
              <a:tr h="32130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9250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2" marR="13942" marT="13942" marB="13942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2819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2" marR="13942" marT="13942" marB="13942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194.6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2" marR="13942" marT="13942" marB="13942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dirty="0">
                          <a:effectLst/>
                        </a:rPr>
                        <a:t>90.3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2" marR="13942" marT="13942" marB="13942" anchor="ctr"/>
                </a:tc>
                <a:extLst>
                  <a:ext uri="{0D108BD9-81ED-4DB2-BD59-A6C34878D82A}">
                    <a16:rowId xmlns="" xmlns:a16="http://schemas.microsoft.com/office/drawing/2014/main" val="12433579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618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58779"/>
            <a:ext cx="9673389" cy="52578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vi-VN" dirty="0" smtClean="0"/>
              <a:t>Q=m·q</a:t>
            </a:r>
            <a:endParaRPr lang="vi-VN" dirty="0"/>
          </a:p>
          <a:p>
            <a:pPr marL="0" indent="0">
              <a:buNone/>
            </a:pPr>
            <a:r>
              <a:rPr lang="vi-VN" dirty="0"/>
              <a:t>Q=m·c· </a:t>
            </a:r>
            <a:r>
              <a:rPr lang="vi-VN" dirty="0" smtClean="0"/>
              <a:t>(</a:t>
            </a:r>
            <a:r>
              <a:rPr lang="en-US" b="1" dirty="0" err="1" smtClean="0"/>
              <a:t>tf</a:t>
            </a:r>
            <a:r>
              <a:rPr lang="vi-VN" dirty="0" smtClean="0"/>
              <a:t>-</a:t>
            </a:r>
            <a:r>
              <a:rPr lang="ro-RO" dirty="0" smtClean="0"/>
              <a:t> </a:t>
            </a:r>
            <a:r>
              <a:rPr lang="vi-VN" b="1" dirty="0" smtClean="0"/>
              <a:t>t</a:t>
            </a:r>
            <a:r>
              <a:rPr lang="en-US" dirty="0" err="1"/>
              <a:t>i</a:t>
            </a:r>
            <a:r>
              <a:rPr lang="vi-VN" dirty="0" smtClean="0"/>
              <a:t>)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    Q-heat</a:t>
            </a:r>
            <a:r>
              <a:rPr lang="vi-VN" dirty="0" smtClean="0"/>
              <a:t> </a:t>
            </a:r>
            <a:endParaRPr lang="ro-RO" dirty="0" smtClean="0"/>
          </a:p>
          <a:p>
            <a:pPr marL="0" indent="0">
              <a:buNone/>
            </a:pPr>
            <a:r>
              <a:rPr lang="ro-RO" dirty="0" smtClean="0"/>
              <a:t>        </a:t>
            </a:r>
            <a:r>
              <a:rPr lang="vi-VN" dirty="0" smtClean="0"/>
              <a:t>c – </a:t>
            </a:r>
            <a:r>
              <a:rPr lang="en-US" dirty="0" smtClean="0"/>
              <a:t>the specific heat of the substance</a:t>
            </a:r>
          </a:p>
          <a:p>
            <a:pPr marL="0" indent="0">
              <a:buNone/>
            </a:pPr>
            <a:r>
              <a:rPr lang="en-US" dirty="0" smtClean="0"/>
              <a:t>       </a:t>
            </a:r>
            <a:r>
              <a:rPr lang="ro-RO" dirty="0" smtClean="0"/>
              <a:t> </a:t>
            </a:r>
            <a:r>
              <a:rPr lang="en-US" dirty="0" smtClean="0"/>
              <a:t>q- calorific value/heat of combustion/heating value/energy value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</a:t>
            </a:r>
            <a:r>
              <a:rPr lang="en-US" dirty="0" err="1" smtClean="0"/>
              <a:t>tf</a:t>
            </a:r>
            <a:r>
              <a:rPr lang="en-US" dirty="0" smtClean="0"/>
              <a:t> – final temperature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</a:t>
            </a:r>
            <a:r>
              <a:rPr lang="en-US" dirty="0" err="1" smtClean="0"/>
              <a:t>ti</a:t>
            </a:r>
            <a:r>
              <a:rPr lang="en-US" dirty="0" smtClean="0"/>
              <a:t>- initial temperature</a:t>
            </a:r>
          </a:p>
          <a:p>
            <a:pPr marL="0" indent="0">
              <a:buNone/>
            </a:pPr>
            <a:r>
              <a:rPr lang="vi-VN" b="1" dirty="0" smtClean="0">
                <a:solidFill>
                  <a:srgbClr val="FF0000"/>
                </a:solidFill>
              </a:rPr>
              <a:t>Q</a:t>
            </a:r>
            <a:r>
              <a:rPr lang="ro-RO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gained</a:t>
            </a:r>
            <a:r>
              <a:rPr lang="vi-VN" dirty="0" smtClean="0"/>
              <a:t>=</a:t>
            </a:r>
            <a:r>
              <a:rPr lang="vi-VN" b="1" dirty="0" smtClean="0">
                <a:solidFill>
                  <a:schemeClr val="bg2">
                    <a:lumMod val="50000"/>
                  </a:schemeClr>
                </a:solidFill>
              </a:rPr>
              <a:t>m</a:t>
            </a:r>
            <a:r>
              <a:rPr lang="ro-RO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water</a:t>
            </a:r>
            <a:r>
              <a:rPr lang="ro-RO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vi-VN" dirty="0" smtClean="0"/>
              <a:t>·</a:t>
            </a:r>
            <a:r>
              <a:rPr lang="ro-RO" dirty="0" smtClean="0"/>
              <a:t> </a:t>
            </a:r>
            <a:r>
              <a:rPr lang="vi-VN" b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c</a:t>
            </a:r>
            <a:r>
              <a:rPr lang="ro-RO" b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water</a:t>
            </a:r>
            <a:r>
              <a:rPr lang="ro-RO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 </a:t>
            </a:r>
            <a:r>
              <a:rPr lang="vi-VN" dirty="0" smtClean="0"/>
              <a:t>·</a:t>
            </a:r>
            <a:r>
              <a:rPr lang="ro-RO" dirty="0" smtClean="0"/>
              <a:t> </a:t>
            </a:r>
            <a:r>
              <a:rPr lang="vi-VN" dirty="0" smtClean="0"/>
              <a:t>(</a:t>
            </a:r>
            <a:r>
              <a:rPr lang="vi-VN" b="1" dirty="0" smtClean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f</a:t>
            </a:r>
            <a:r>
              <a:rPr lang="vi-VN" dirty="0" smtClean="0"/>
              <a:t>-</a:t>
            </a:r>
            <a:r>
              <a:rPr lang="ro-RO" dirty="0" smtClean="0"/>
              <a:t> </a:t>
            </a:r>
            <a:r>
              <a:rPr lang="vi-VN" b="1" dirty="0" smtClean="0">
                <a:solidFill>
                  <a:schemeClr val="accent3">
                    <a:lumMod val="75000"/>
                  </a:schemeClr>
                </a:solidFill>
              </a:rPr>
              <a:t>t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)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vi-VN" dirty="0" smtClean="0"/>
              <a:t>+</a:t>
            </a:r>
            <a:r>
              <a:rPr lang="ro-RO" dirty="0" smtClean="0"/>
              <a:t> </a:t>
            </a:r>
            <a:r>
              <a:rPr lang="vi-VN" b="1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m</a:t>
            </a:r>
            <a:r>
              <a:rPr lang="ro-RO" b="1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bowl</a:t>
            </a:r>
            <a:r>
              <a:rPr lang="ro-RO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 </a:t>
            </a:r>
            <a:r>
              <a:rPr lang="vi-VN" dirty="0" smtClean="0"/>
              <a:t>·</a:t>
            </a:r>
            <a:r>
              <a:rPr lang="ro-RO" dirty="0" smtClean="0"/>
              <a:t> </a:t>
            </a:r>
            <a:r>
              <a:rPr lang="vi-VN" b="1" dirty="0" smtClean="0">
                <a:solidFill>
                  <a:schemeClr val="accent5">
                    <a:lumMod val="75000"/>
                  </a:schemeClr>
                </a:solidFill>
              </a:rPr>
              <a:t>c</a:t>
            </a:r>
            <a:r>
              <a:rPr lang="ro-RO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vi-VN" dirty="0" smtClean="0">
                <a:solidFill>
                  <a:schemeClr val="accent5">
                    <a:lumMod val="75000"/>
                  </a:schemeClr>
                </a:solidFill>
              </a:rPr>
              <a:t>Al</a:t>
            </a:r>
            <a:r>
              <a:rPr lang="ro-RO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vi-VN" dirty="0" smtClean="0"/>
              <a:t>·</a:t>
            </a:r>
            <a:r>
              <a:rPr lang="ro-RO" dirty="0" smtClean="0"/>
              <a:t> </a:t>
            </a:r>
            <a:r>
              <a:rPr lang="vi-VN" dirty="0" smtClean="0"/>
              <a:t>(</a:t>
            </a:r>
            <a:r>
              <a:rPr lang="vi-VN" b="1" dirty="0" smtClean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f</a:t>
            </a:r>
            <a:r>
              <a:rPr lang="vi-VN" dirty="0" smtClean="0"/>
              <a:t>-</a:t>
            </a:r>
            <a:r>
              <a:rPr lang="ro-RO" dirty="0" smtClean="0"/>
              <a:t> </a:t>
            </a:r>
            <a:r>
              <a:rPr lang="vi-VN" b="1" dirty="0" smtClean="0">
                <a:solidFill>
                  <a:srgbClr val="00B050"/>
                </a:solidFill>
              </a:rPr>
              <a:t>t</a:t>
            </a:r>
            <a:r>
              <a:rPr lang="en-US" b="1" dirty="0" err="1">
                <a:solidFill>
                  <a:srgbClr val="00B050"/>
                </a:solidFill>
              </a:rPr>
              <a:t>i</a:t>
            </a:r>
            <a:r>
              <a:rPr lang="vi-VN" dirty="0" smtClean="0"/>
              <a:t>)</a:t>
            </a:r>
            <a:r>
              <a:rPr lang="ro-RO" dirty="0" smtClean="0"/>
              <a:t>  </a:t>
            </a:r>
          </a:p>
          <a:p>
            <a:pPr marL="0" indent="0">
              <a:buNone/>
            </a:pPr>
            <a:r>
              <a:rPr lang="ro-RO" dirty="0" smtClean="0"/>
              <a:t>           </a:t>
            </a:r>
            <a:r>
              <a:rPr lang="en-US" dirty="0" smtClean="0"/>
              <a:t>=&gt;</a:t>
            </a:r>
            <a:r>
              <a:rPr lang="ro-RO" dirty="0" smtClean="0"/>
              <a:t> </a:t>
            </a:r>
            <a:r>
              <a:rPr lang="vi-VN" b="1" dirty="0" smtClean="0">
                <a:solidFill>
                  <a:srgbClr val="FF0000"/>
                </a:solidFill>
              </a:rPr>
              <a:t>Q</a:t>
            </a:r>
            <a:r>
              <a:rPr lang="ro-RO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gained</a:t>
            </a:r>
            <a:r>
              <a:rPr lang="ro-RO" dirty="0" smtClean="0">
                <a:solidFill>
                  <a:srgbClr val="FF0000"/>
                </a:solidFill>
              </a:rPr>
              <a:t> </a:t>
            </a:r>
            <a:r>
              <a:rPr lang="vi-VN" dirty="0" smtClean="0"/>
              <a:t>=</a:t>
            </a:r>
            <a:r>
              <a:rPr lang="ro-RO" dirty="0" smtClean="0"/>
              <a:t>97592,04 </a:t>
            </a:r>
            <a:r>
              <a:rPr lang="vi-VN" dirty="0" smtClean="0"/>
              <a:t>J</a:t>
            </a:r>
            <a:endParaRPr lang="vi-VN" dirty="0"/>
          </a:p>
          <a:p>
            <a:pPr marL="0" indent="0">
              <a:buNone/>
            </a:pPr>
            <a:r>
              <a:rPr lang="vi-VN" b="1" dirty="0" smtClean="0">
                <a:solidFill>
                  <a:schemeClr val="accent3">
                    <a:lumMod val="50000"/>
                  </a:schemeClr>
                </a:solidFill>
              </a:rPr>
              <a:t>Q</a:t>
            </a:r>
            <a:r>
              <a:rPr lang="ro-RO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wood</a:t>
            </a:r>
            <a:r>
              <a:rPr lang="ro-RO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vi-VN" dirty="0" smtClean="0"/>
              <a:t>=</a:t>
            </a:r>
            <a:r>
              <a:rPr lang="ro-RO" dirty="0" smtClean="0"/>
              <a:t> </a:t>
            </a:r>
            <a:r>
              <a:rPr lang="vi-VN" b="1" dirty="0" smtClean="0">
                <a:solidFill>
                  <a:schemeClr val="accent1">
                    <a:lumMod val="75000"/>
                  </a:schemeClr>
                </a:solidFill>
              </a:rPr>
              <a:t>m</a:t>
            </a:r>
            <a:r>
              <a:rPr lang="ro-RO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wood</a:t>
            </a:r>
            <a:r>
              <a:rPr lang="ro-RO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vi-VN" dirty="0" smtClean="0"/>
              <a:t>·</a:t>
            </a:r>
            <a:r>
              <a:rPr lang="ro-RO" dirty="0" smtClean="0"/>
              <a:t> </a:t>
            </a:r>
            <a:r>
              <a:rPr lang="vi-VN" b="1" dirty="0" smtClean="0">
                <a:solidFill>
                  <a:schemeClr val="accent3">
                    <a:lumMod val="50000"/>
                  </a:schemeClr>
                </a:solidFill>
              </a:rPr>
              <a:t>q</a:t>
            </a:r>
            <a:r>
              <a:rPr lang="ro-RO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fir tree</a:t>
            </a:r>
            <a:endParaRPr lang="vi-VN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/>
              <a:t>Because of some heat loss, the total yield was of just</a:t>
            </a:r>
            <a:r>
              <a:rPr lang="vi-VN" dirty="0" smtClean="0"/>
              <a:t> </a:t>
            </a:r>
            <a:r>
              <a:rPr lang="ro-RO" dirty="0" smtClean="0"/>
              <a:t>4</a:t>
            </a:r>
            <a:r>
              <a:rPr lang="vi-VN" b="1" dirty="0" smtClean="0"/>
              <a:t>0%.</a:t>
            </a:r>
            <a:r>
              <a:rPr lang="en-US" dirty="0" smtClean="0"/>
              <a:t>  </a:t>
            </a:r>
            <a:r>
              <a:rPr lang="vi-VN" b="1" dirty="0" smtClean="0"/>
              <a:t>ŋ</a:t>
            </a:r>
            <a:r>
              <a:rPr lang="en-US" b="1" dirty="0" smtClean="0"/>
              <a:t> (yield) </a:t>
            </a:r>
            <a:r>
              <a:rPr lang="en-US" dirty="0" smtClean="0"/>
              <a:t>= </a:t>
            </a:r>
            <a:r>
              <a:rPr lang="vi-VN" b="1" dirty="0" smtClean="0">
                <a:solidFill>
                  <a:srgbClr val="FF0000"/>
                </a:solidFill>
              </a:rPr>
              <a:t>Q</a:t>
            </a:r>
            <a:r>
              <a:rPr lang="ro-RO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gained</a:t>
            </a:r>
            <a:r>
              <a:rPr lang="vi-VN" dirty="0" smtClean="0">
                <a:solidFill>
                  <a:schemeClr val="accent3">
                    <a:lumMod val="50000"/>
                  </a:schemeClr>
                </a:solidFill>
              </a:rPr>
              <a:t>/</a:t>
            </a:r>
            <a:r>
              <a:rPr lang="vi-VN" b="1" dirty="0" smtClean="0">
                <a:solidFill>
                  <a:schemeClr val="accent3">
                    <a:lumMod val="50000"/>
                  </a:schemeClr>
                </a:solidFill>
              </a:rPr>
              <a:t>Q</a:t>
            </a:r>
            <a:r>
              <a:rPr lang="ro-RO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wood</a:t>
            </a:r>
            <a:r>
              <a:rPr lang="vi-VN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smtClean="0"/>
              <a:t>=&gt;</a:t>
            </a:r>
            <a:endParaRPr lang="vi-VN" dirty="0"/>
          </a:p>
          <a:p>
            <a:pPr marL="0" indent="0">
              <a:buNone/>
            </a:pPr>
            <a:r>
              <a:rPr lang="en-US" dirty="0" smtClean="0"/>
              <a:t>=&gt;</a:t>
            </a:r>
            <a:r>
              <a:rPr lang="vi-VN" dirty="0" smtClean="0"/>
              <a:t> </a:t>
            </a:r>
            <a:r>
              <a:rPr lang="vi-VN" b="1" dirty="0" smtClean="0">
                <a:solidFill>
                  <a:schemeClr val="accent3">
                    <a:lumMod val="50000"/>
                  </a:schemeClr>
                </a:solidFill>
              </a:rPr>
              <a:t>Q</a:t>
            </a:r>
            <a:r>
              <a:rPr lang="ro-RO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wood </a:t>
            </a:r>
            <a:r>
              <a:rPr lang="ro-RO" dirty="0" smtClean="0">
                <a:solidFill>
                  <a:schemeClr val="accent3">
                    <a:lumMod val="50000"/>
                  </a:schemeClr>
                </a:solidFill>
              </a:rPr>
              <a:t>= </a:t>
            </a:r>
            <a:r>
              <a:rPr lang="vi-VN" b="1" dirty="0" smtClean="0"/>
              <a:t>Q</a:t>
            </a:r>
            <a:r>
              <a:rPr lang="ro-RO" b="1" dirty="0" smtClean="0"/>
              <a:t> </a:t>
            </a:r>
            <a:r>
              <a:rPr lang="en-US" dirty="0" smtClean="0"/>
              <a:t>gained</a:t>
            </a:r>
            <a:r>
              <a:rPr lang="vi-VN" dirty="0" smtClean="0"/>
              <a:t>/ŋ</a:t>
            </a:r>
            <a:r>
              <a:rPr lang="ro-RO" dirty="0" smtClean="0"/>
              <a:t> = 243980,1 J </a:t>
            </a:r>
            <a:r>
              <a:rPr lang="en-US" dirty="0" smtClean="0"/>
              <a:t>=&gt;</a:t>
            </a:r>
            <a:r>
              <a:rPr lang="ro-RO" dirty="0" smtClean="0"/>
              <a:t>  </a:t>
            </a:r>
            <a:r>
              <a:rPr lang="vi-VN" b="1" dirty="0" smtClean="0">
                <a:solidFill>
                  <a:schemeClr val="accent1">
                    <a:lumMod val="75000"/>
                  </a:schemeClr>
                </a:solidFill>
              </a:rPr>
              <a:t>m</a:t>
            </a:r>
            <a:r>
              <a:rPr lang="ro-RO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wood</a:t>
            </a:r>
            <a:r>
              <a:rPr lang="vi-VN" dirty="0" smtClean="0"/>
              <a:t>=</a:t>
            </a:r>
            <a:r>
              <a:rPr lang="ro-RO" dirty="0" smtClean="0"/>
              <a:t>56,60 K</a:t>
            </a:r>
            <a:r>
              <a:rPr lang="vi-VN" dirty="0" smtClean="0"/>
              <a:t>g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863" y="0"/>
            <a:ext cx="5097137" cy="2541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04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turn…</a:t>
            </a:r>
            <a:r>
              <a:rPr lang="ro-RO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Your bowl weighs m1=400g. You want to boil m2=200g of water. You gathered m3=</a:t>
            </a:r>
            <a:r>
              <a:rPr lang="ro-RO" dirty="0" smtClean="0"/>
              <a:t>39,03</a:t>
            </a:r>
            <a:r>
              <a:rPr lang="en-US" dirty="0" smtClean="0"/>
              <a:t> kg of fir wood from the forest. The total yield of the heat given off by the fire is </a:t>
            </a:r>
            <a:r>
              <a:rPr lang="ro-RO" dirty="0" smtClean="0"/>
              <a:t>50</a:t>
            </a:r>
            <a:r>
              <a:rPr lang="en-US" dirty="0" smtClean="0"/>
              <a:t>%. (Tip! Firstly, calculate Q fuel, in order to be able to calculate Q gained). Consider that the water boils at 100 degrees Celsius and outside, the temperature is 15 degrees Celsius.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Can you figure out from what material your bowl is made, using the previous formulas? </a:t>
            </a:r>
            <a:endParaRPr lang="ro-RO" dirty="0" smtClean="0"/>
          </a:p>
          <a:p>
            <a:endParaRPr lang="ro-RO" dirty="0"/>
          </a:p>
          <a:p>
            <a:endParaRPr lang="ro-RO" dirty="0" smtClean="0"/>
          </a:p>
          <a:p>
            <a:endParaRPr lang="ro-RO" dirty="0"/>
          </a:p>
          <a:p>
            <a:endParaRPr lang="ro-RO" dirty="0" smtClean="0"/>
          </a:p>
          <a:p>
            <a:endParaRPr lang="ro-RO" dirty="0"/>
          </a:p>
          <a:p>
            <a:r>
              <a:rPr lang="en-US" dirty="0" smtClean="0"/>
              <a:t>Use the information from the following tables: </a:t>
            </a:r>
            <a:endParaRPr lang="en-US" dirty="0"/>
          </a:p>
        </p:txBody>
      </p:sp>
      <p:sp>
        <p:nvSpPr>
          <p:cNvPr id="4" name="Action Button: Information 3">
            <a:hlinkClick r:id="rId2" action="ppaction://hlinksldjump" highlightClick="1"/>
          </p:cNvPr>
          <p:cNvSpPr/>
          <p:nvPr/>
        </p:nvSpPr>
        <p:spPr>
          <a:xfrm>
            <a:off x="4910992" y="5940846"/>
            <a:ext cx="1421176" cy="917154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81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realized the weight of all the wood I had to carry was too much for me and felt the sweat running down my forehead… I couldn’t do that!!!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Suddenly, I opened my eyes and felt the warmth and comfort of my bed.</a:t>
            </a:r>
          </a:p>
          <a:p>
            <a:pPr marL="0" indent="0">
              <a:buNone/>
            </a:pPr>
            <a:r>
              <a:rPr lang="en-US" dirty="0" smtClean="0"/>
              <a:t> I’ve always dreamed of working in the army, but this was the weirdest dream of them all!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00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927813" cy="5210978"/>
          </a:xfrm>
        </p:spPr>
      </p:pic>
      <p:sp>
        <p:nvSpPr>
          <p:cNvPr id="6" name="TextBox 5"/>
          <p:cNvSpPr txBox="1"/>
          <p:nvPr/>
        </p:nvSpPr>
        <p:spPr>
          <a:xfrm>
            <a:off x="8273667" y="242371"/>
            <a:ext cx="3514381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o-RO" dirty="0" smtClean="0"/>
              <a:t>Tallest mountain in the world.</a:t>
            </a:r>
          </a:p>
          <a:p>
            <a:pPr marL="342900" indent="-342900">
              <a:buAutoNum type="arabicPeriod"/>
            </a:pPr>
            <a:r>
              <a:rPr lang="ro-RO" dirty="0" smtClean="0"/>
              <a:t>If you were to boil an egg on Everest, the boiling temperature for water would be lower, given that the atmospheric ........... </a:t>
            </a:r>
            <a:r>
              <a:rPr lang="en-US" dirty="0" err="1" smtClean="0"/>
              <a:t>i</a:t>
            </a:r>
            <a:r>
              <a:rPr lang="ro-RO" dirty="0" smtClean="0"/>
              <a:t>s also lower.</a:t>
            </a:r>
          </a:p>
          <a:p>
            <a:pPr marL="342900" indent="-342900">
              <a:buAutoNum type="arabicPeriod"/>
            </a:pPr>
            <a:r>
              <a:rPr lang="ro-RO" dirty="0" smtClean="0"/>
              <a:t>Marco calculated the ........ at which he found himself</a:t>
            </a:r>
            <a:r>
              <a:rPr lang="en-US" dirty="0" smtClean="0"/>
              <a:t>, by subtracting from the mountain’s height the length of the rope.</a:t>
            </a:r>
            <a:endParaRPr lang="ro-RO" dirty="0" smtClean="0"/>
          </a:p>
          <a:p>
            <a:pPr marL="342900" indent="-342900">
              <a:buAutoNum type="arabicPeriod"/>
            </a:pPr>
            <a:r>
              <a:rPr lang="ro-RO" dirty="0" smtClean="0"/>
              <a:t>The ......... </a:t>
            </a:r>
            <a:r>
              <a:rPr lang="en-US" dirty="0" smtClean="0"/>
              <a:t>of</a:t>
            </a:r>
            <a:r>
              <a:rPr lang="ro-RO" dirty="0" smtClean="0"/>
              <a:t> the rope is 8,7 kN.</a:t>
            </a:r>
          </a:p>
          <a:p>
            <a:pPr marL="342900" indent="-342900">
              <a:buAutoNum type="arabicPeriod"/>
            </a:pPr>
            <a:r>
              <a:rPr lang="ro-RO" dirty="0" smtClean="0"/>
              <a:t>Marco </a:t>
            </a:r>
            <a:r>
              <a:rPr lang="en-US" dirty="0" smtClean="0"/>
              <a:t>dreams of working </a:t>
            </a:r>
            <a:r>
              <a:rPr lang="en-US" dirty="0" err="1" smtClean="0"/>
              <a:t>i</a:t>
            </a:r>
            <a:r>
              <a:rPr lang="ro-RO" dirty="0" smtClean="0"/>
              <a:t>n the .......</a:t>
            </a:r>
          </a:p>
          <a:p>
            <a:pPr marL="342900" indent="-342900">
              <a:buAutoNum type="arabicPeriod"/>
            </a:pPr>
            <a:r>
              <a:rPr lang="ro-RO" dirty="0" smtClean="0"/>
              <a:t>Marco calculated the ....... using </a:t>
            </a:r>
            <a:r>
              <a:rPr lang="en-US" dirty="0" smtClean="0"/>
              <a:t>his wrist watch</a:t>
            </a:r>
            <a:r>
              <a:rPr lang="ro-RO" dirty="0" smtClean="0"/>
              <a:t>.</a:t>
            </a:r>
          </a:p>
          <a:p>
            <a:pPr marL="342900" indent="-342900">
              <a:buAutoNum type="arabicPeriod"/>
            </a:pPr>
            <a:r>
              <a:rPr lang="ro-RO" dirty="0" smtClean="0"/>
              <a:t>Marco calculated the gravitational ............ to find out</a:t>
            </a:r>
            <a:r>
              <a:rPr lang="en-US" dirty="0"/>
              <a:t> </a:t>
            </a:r>
            <a:r>
              <a:rPr lang="en-US" dirty="0" smtClean="0"/>
              <a:t>the total weight his rope could hold.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17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My story</a:t>
            </a:r>
            <a:endParaRPr lang="ro-RO" dirty="0" smtClean="0"/>
          </a:p>
          <a:p>
            <a:r>
              <a:rPr lang="en-US" dirty="0" smtClean="0"/>
              <a:t>I’m stuck on a rock… how do I come down</a:t>
            </a:r>
            <a:r>
              <a:rPr lang="ro-RO" dirty="0" smtClean="0"/>
              <a:t>?</a:t>
            </a:r>
            <a:endParaRPr lang="en-US" dirty="0" smtClean="0"/>
          </a:p>
          <a:p>
            <a:r>
              <a:rPr lang="en-US" dirty="0" smtClean="0"/>
              <a:t>Alone in the wilderness</a:t>
            </a:r>
            <a:endParaRPr lang="ro-RO" dirty="0" smtClean="0"/>
          </a:p>
          <a:p>
            <a:r>
              <a:rPr lang="en-US" dirty="0" smtClean="0"/>
              <a:t>Fire, a long way to go</a:t>
            </a:r>
            <a:endParaRPr lang="ro-RO" dirty="0" smtClean="0"/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ction Button: Home 7">
            <a:hlinkClick r:id="rId2" action="ppaction://hlinksldjump" highlightClick="1"/>
          </p:cNvPr>
          <p:cNvSpPr/>
          <p:nvPr/>
        </p:nvSpPr>
        <p:spPr>
          <a:xfrm>
            <a:off x="1674564" y="5244029"/>
            <a:ext cx="1299990" cy="102456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6920481"/>
              </p:ext>
            </p:extLst>
          </p:nvPr>
        </p:nvGraphicFramePr>
        <p:xfrm>
          <a:off x="1104900" y="277880"/>
          <a:ext cx="9299892" cy="3684521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4649946">
                  <a:extLst>
                    <a:ext uri="{9D8B030D-6E8A-4147-A177-3AD203B41FA5}">
                      <a16:colId xmlns="" xmlns:a16="http://schemas.microsoft.com/office/drawing/2014/main" val="3322363371"/>
                    </a:ext>
                  </a:extLst>
                </a:gridCol>
                <a:gridCol w="4649946">
                  <a:extLst>
                    <a:ext uri="{9D8B030D-6E8A-4147-A177-3AD203B41FA5}">
                      <a16:colId xmlns="" xmlns:a16="http://schemas.microsoft.com/office/drawing/2014/main" val="2614918063"/>
                    </a:ext>
                  </a:extLst>
                </a:gridCol>
              </a:tblGrid>
              <a:tr h="5797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    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                        SUBSTANCE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             SPECIFIC HEAT (J/Kg*K)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700630629"/>
                  </a:ext>
                </a:extLst>
              </a:tr>
              <a:tr h="1924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Brass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384,6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100341068"/>
                  </a:ext>
                </a:extLst>
              </a:tr>
              <a:tr h="1924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Aluminium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919,6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076761454"/>
                  </a:ext>
                </a:extLst>
              </a:tr>
              <a:tr h="1924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Silver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250,8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790140437"/>
                  </a:ext>
                </a:extLst>
              </a:tr>
              <a:tr h="1924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Copper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381,6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492697988"/>
                  </a:ext>
                </a:extLst>
              </a:tr>
              <a:tr h="1924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Iron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459,8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47810231"/>
                  </a:ext>
                </a:extLst>
              </a:tr>
              <a:tr h="1924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Ice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2090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722738232"/>
                  </a:ext>
                </a:extLst>
              </a:tr>
              <a:tr h="2182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Steel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502,2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144872371"/>
                  </a:ext>
                </a:extLst>
              </a:tr>
              <a:tr h="1924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Lead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125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581127162"/>
                  </a:ext>
                </a:extLst>
              </a:tr>
              <a:tr h="1924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Zinc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399,2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141544081"/>
                  </a:ext>
                </a:extLst>
              </a:tr>
              <a:tr h="1924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Ethanol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2482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779635111"/>
                  </a:ext>
                </a:extLst>
              </a:tr>
              <a:tr h="1924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Acetic Acid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1736,9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000172848"/>
                  </a:ext>
                </a:extLst>
              </a:tr>
              <a:tr h="1924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Water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4185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447177208"/>
                  </a:ext>
                </a:extLst>
              </a:tr>
              <a:tr h="1924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Acetone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2180,6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884958389"/>
                  </a:ext>
                </a:extLst>
              </a:tr>
              <a:tr h="1924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Benzene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1736,9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941505162"/>
                  </a:ext>
                </a:extLst>
              </a:tr>
              <a:tr h="1924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Glycerine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2410,8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253616799"/>
                  </a:ext>
                </a:extLst>
              </a:tr>
              <a:tr h="1924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Petrol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209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844784144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-2533135" y="-175465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921858"/>
              </p:ext>
            </p:extLst>
          </p:nvPr>
        </p:nvGraphicFramePr>
        <p:xfrm>
          <a:off x="3578105" y="4503928"/>
          <a:ext cx="6080760" cy="1790959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040380">
                  <a:extLst>
                    <a:ext uri="{9D8B030D-6E8A-4147-A177-3AD203B41FA5}">
                      <a16:colId xmlns="" xmlns:a16="http://schemas.microsoft.com/office/drawing/2014/main" val="1135915054"/>
                    </a:ext>
                  </a:extLst>
                </a:gridCol>
                <a:gridCol w="3040380">
                  <a:extLst>
                    <a:ext uri="{9D8B030D-6E8A-4147-A177-3AD203B41FA5}">
                      <a16:colId xmlns="" xmlns:a16="http://schemas.microsoft.com/office/drawing/2014/main" val="115901677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  Type of wood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  </a:t>
                      </a:r>
                      <a:r>
                        <a:rPr lang="en-US" sz="1100" dirty="0" smtClean="0">
                          <a:effectLst/>
                        </a:rPr>
                        <a:t>k</a:t>
                      </a:r>
                      <a:r>
                        <a:rPr lang="ro-RO" sz="1100" dirty="0" smtClean="0">
                          <a:effectLst/>
                        </a:rPr>
                        <a:t>J</a:t>
                      </a:r>
                      <a:r>
                        <a:rPr lang="en-US" sz="1100" dirty="0" smtClean="0">
                          <a:effectLst/>
                        </a:rPr>
                        <a:t>/kg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1777369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Oak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4,02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9499726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Fir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100" dirty="0" smtClean="0">
                          <a:effectLst/>
                        </a:rPr>
                        <a:t>4,31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9698429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Cherry tree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4,14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9491144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Beech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4,18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8924566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Maple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4,20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5085203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Birch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4,20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3632399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Locust tree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4,18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4813148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Poplar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100" dirty="0" smtClean="0">
                          <a:effectLst/>
                        </a:rPr>
                        <a:t>3,74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325352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Spruce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4,30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5818035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923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65243" y="649995"/>
            <a:ext cx="59821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Did you </a:t>
            </a:r>
            <a:r>
              <a:rPr lang="en-US" sz="3200" smtClean="0"/>
              <a:t>guys meet ? </a:t>
            </a:r>
            <a:r>
              <a:rPr lang="en-US" sz="3200" dirty="0" smtClean="0"/>
              <a:t>^.^ you are all in…   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68" y="1727213"/>
            <a:ext cx="4048659" cy="49906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254" y="2244180"/>
            <a:ext cx="7034148" cy="3956708"/>
          </a:xfrm>
          <a:prstGeom prst="rect">
            <a:avLst/>
          </a:prstGeom>
        </p:spPr>
      </p:pic>
      <p:sp>
        <p:nvSpPr>
          <p:cNvPr id="9" name="Action Button: Back or Previous 8">
            <a:hlinkClick r:id="rId4" action="ppaction://hlinksldjump" highlightClick="1"/>
          </p:cNvPr>
          <p:cNvSpPr/>
          <p:nvPr/>
        </p:nvSpPr>
        <p:spPr>
          <a:xfrm>
            <a:off x="11292289" y="198304"/>
            <a:ext cx="727113" cy="53982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49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o-RO" dirty="0" smtClean="0"/>
              <a:t>	M</a:t>
            </a:r>
            <a:r>
              <a:rPr lang="en-US" dirty="0" smtClean="0"/>
              <a:t>y name’s</a:t>
            </a:r>
            <a:r>
              <a:rPr lang="ro-RO" dirty="0" smtClean="0"/>
              <a:t> Marco</a:t>
            </a:r>
            <a:r>
              <a:rPr lang="en-US" dirty="0"/>
              <a:t> </a:t>
            </a:r>
            <a:r>
              <a:rPr lang="en-US" dirty="0" smtClean="0"/>
              <a:t>and I was born in Verona,</a:t>
            </a:r>
            <a:r>
              <a:rPr lang="en-US" dirty="0"/>
              <a:t> </a:t>
            </a:r>
            <a:r>
              <a:rPr lang="en-US" dirty="0" smtClean="0"/>
              <a:t>a lovely city from Italy</a:t>
            </a:r>
            <a:r>
              <a:rPr lang="ro-RO" dirty="0" smtClean="0"/>
              <a:t>. </a:t>
            </a:r>
            <a:r>
              <a:rPr lang="en-US" dirty="0" smtClean="0"/>
              <a:t>So it happened that one day I was chosen for an important mission in Odessa, Ukraine, because of my military training. I had to fly the plane all by myself.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689" y="2974312"/>
            <a:ext cx="1528841" cy="30659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6865">
            <a:off x="1520174" y="3545552"/>
            <a:ext cx="3470107" cy="245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74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Everything was going just fine, until I saw a flock of wild ducks heading towards me</a:t>
            </a:r>
            <a:r>
              <a:rPr lang="vi-VN" dirty="0" smtClean="0"/>
              <a:t>.</a:t>
            </a:r>
            <a:r>
              <a:rPr lang="en-US" dirty="0"/>
              <a:t> </a:t>
            </a:r>
            <a:r>
              <a:rPr lang="en-US" dirty="0" smtClean="0"/>
              <a:t>I didn’t even have time to think- I took a wrong turn and heard the crash</a:t>
            </a:r>
            <a:r>
              <a:rPr lang="vi-VN" dirty="0" smtClean="0"/>
              <a:t>. </a:t>
            </a:r>
            <a:r>
              <a:rPr lang="en-US" dirty="0" smtClean="0"/>
              <a:t>The wing had hit a rock and I lost control of the plane.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143" y="4369725"/>
            <a:ext cx="3370787" cy="24101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8672" y="3429000"/>
            <a:ext cx="3048426" cy="18814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60390"/>
            <a:ext cx="1524213" cy="9407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24" y="4369725"/>
            <a:ext cx="3048425" cy="18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44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6063" y="1201757"/>
            <a:ext cx="10058400" cy="4229100"/>
          </a:xfrm>
        </p:spPr>
        <p:txBody>
          <a:bodyPr/>
          <a:lstStyle/>
          <a:p>
            <a:r>
              <a:rPr lang="en-US" dirty="0" smtClean="0"/>
              <a:t>I quickly grabbed my small emergency backpack and the parachute and I escaped, jumping right before the plane crashed on the top of the mountain.</a:t>
            </a:r>
            <a:r>
              <a:rPr lang="vi-VN" dirty="0" smtClean="0"/>
              <a:t> </a:t>
            </a:r>
            <a:r>
              <a:rPr lang="en-US" dirty="0" smtClean="0"/>
              <a:t>I, however, was stuck up there, on a rock. From here on, I made use of my knowledge of Physics, and, obviously, of the things I knew from </a:t>
            </a:r>
            <a:r>
              <a:rPr lang="en-US" dirty="0" err="1" smtClean="0"/>
              <a:t>Maths</a:t>
            </a:r>
            <a:r>
              <a:rPr lang="en-US" dirty="0" smtClean="0"/>
              <a:t>.</a:t>
            </a:r>
            <a:endParaRPr lang="vi-V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69" y="3853240"/>
            <a:ext cx="1962142" cy="23114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3530">
            <a:off x="4202146" y="3342077"/>
            <a:ext cx="1838325" cy="3333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060" y="3539363"/>
            <a:ext cx="3181142" cy="248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33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I’m stuck on a rock…how do I come down?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I found myself at a big distance from the ground, so I had to use the rope I had in my backpack. To make sure that it was going to hold me, I used the ‘equilibrium of forces’.</a:t>
            </a:r>
            <a:r>
              <a:rPr lang="vi-VN" sz="1800" dirty="0" smtClean="0"/>
              <a:t> </a:t>
            </a:r>
            <a:endParaRPr lang="ro-RO" sz="1800" dirty="0" smtClean="0"/>
          </a:p>
          <a:p>
            <a:r>
              <a:rPr lang="en-US" sz="1800" dirty="0" smtClean="0"/>
              <a:t>I decided to tie my rope, which was 50m long, around a stone and throw it down, to figure out the distance to the plateau.</a:t>
            </a:r>
            <a:r>
              <a:rPr lang="en-US" sz="1800" dirty="0"/>
              <a:t> </a:t>
            </a:r>
            <a:r>
              <a:rPr lang="en-US" sz="1800" dirty="0" smtClean="0"/>
              <a:t>I realized that my rope was 3m too long, so using </a:t>
            </a:r>
            <a:r>
              <a:rPr lang="en-US" sz="1800" dirty="0" err="1" smtClean="0"/>
              <a:t>Maths</a:t>
            </a:r>
            <a:r>
              <a:rPr lang="en-US" sz="1800" dirty="0" smtClean="0"/>
              <a:t> I calculated the distance to the ground: 47m. </a:t>
            </a:r>
            <a:endParaRPr lang="ro-RO" sz="1800" dirty="0" smtClean="0"/>
          </a:p>
          <a:p>
            <a:r>
              <a:rPr lang="en-US" sz="1800" dirty="0" smtClean="0"/>
              <a:t>To find out the gravitational acceleration, I threw a small rock and started the timer I had in my backpack</a:t>
            </a:r>
            <a:r>
              <a:rPr lang="vi-VN" sz="1800" dirty="0" smtClean="0"/>
              <a:t>. </a:t>
            </a:r>
            <a:r>
              <a:rPr lang="en-US" sz="1800" dirty="0" smtClean="0"/>
              <a:t>It took </a:t>
            </a:r>
            <a:r>
              <a:rPr lang="vi-VN" sz="1800" dirty="0" smtClean="0"/>
              <a:t>3,19s</a:t>
            </a:r>
            <a:r>
              <a:rPr lang="en-US" sz="1800" dirty="0" smtClean="0"/>
              <a:t> for the rock to reach the ground</a:t>
            </a:r>
            <a:r>
              <a:rPr lang="vi-VN" sz="1800" dirty="0" smtClean="0"/>
              <a:t>,</a:t>
            </a:r>
            <a:r>
              <a:rPr lang="en-US" sz="1800" dirty="0" smtClean="0"/>
              <a:t> so all I had to do was use the formulas.</a:t>
            </a:r>
            <a:endParaRPr lang="vi-VN" sz="1800" dirty="0"/>
          </a:p>
          <a:p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05" y="5175556"/>
            <a:ext cx="1991088" cy="15439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208" y="5662048"/>
            <a:ext cx="1309635" cy="8744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8170" y="4480025"/>
            <a:ext cx="161925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63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21146" y="1583743"/>
                <a:ext cx="10058400" cy="4229100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sz="1800" dirty="0" smtClean="0"/>
                  <a:t>Physics tells us that the ball’s fall is accelerated, with the acceleration being equal to the gravitational constant, g. The law of motion can be written like:</a:t>
                </a:r>
                <a:endParaRPr lang="en-US" sz="1800" dirty="0"/>
              </a:p>
              <a:p>
                <a:pPr marL="0" indent="0">
                  <a:buNone/>
                </a:pPr>
                <a:r>
                  <a:rPr lang="ro-RO" sz="1800" dirty="0" smtClean="0"/>
                  <a:t>h=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o-RO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o-RO" sz="1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o-RO" sz="1800" b="0" i="1" smtClean="0">
                                <a:latin typeface="Cambria Math"/>
                              </a:rPr>
                              <m:t>𝑔</m:t>
                            </m:r>
                            <m:r>
                              <a:rPr lang="ro-RO" sz="1800" b="0" i="1" smtClean="0">
                                <a:latin typeface="Cambria Math"/>
                              </a:rPr>
                              <m:t>∗</m:t>
                            </m:r>
                            <m:r>
                              <a:rPr lang="ro-RO" sz="1800" b="0" i="1" smtClean="0"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ro-RO" sz="18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ro-RO" sz="18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o-RO" sz="1800" dirty="0" smtClean="0"/>
                  <a:t> =</a:t>
                </a:r>
                <a:r>
                  <a:rPr lang="en-US" sz="1800" dirty="0" smtClean="0"/>
                  <a:t>&gt; </a:t>
                </a:r>
                <a:r>
                  <a:rPr lang="ro-RO" sz="1800" dirty="0" smtClean="0"/>
                  <a:t>g=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o-RO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o-RO" sz="1800" b="0" i="1" smtClean="0">
                            <a:latin typeface="Cambria Math"/>
                          </a:rPr>
                          <m:t>2∗</m:t>
                        </m:r>
                        <m:r>
                          <a:rPr lang="ro-RO" sz="1800" b="0" i="1" smtClean="0">
                            <a:latin typeface="Cambria Math"/>
                          </a:rPr>
                          <m:t>h</m:t>
                        </m:r>
                      </m:num>
                      <m:den>
                        <m:sSup>
                          <m:sSupPr>
                            <m:ctrlPr>
                              <a:rPr lang="ro-RO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o-RO" sz="1800" b="0" i="1" smtClean="0"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ro-RO" sz="18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ro-RO" sz="18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o-RO" sz="1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o-RO" sz="1800" b="0" i="1" dirty="0" smtClean="0">
                            <a:latin typeface="Cambria Math"/>
                          </a:rPr>
                          <m:t>2∗47</m:t>
                        </m:r>
                      </m:num>
                      <m:den>
                        <m:sSup>
                          <m:sSupPr>
                            <m:ctrlPr>
                              <a:rPr lang="ro-RO" sz="180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o-RO" sz="1800" b="0" i="1" dirty="0" smtClean="0">
                                <a:latin typeface="Cambria Math"/>
                              </a:rPr>
                              <m:t>(3,19)</m:t>
                            </m:r>
                          </m:e>
                          <m:sup>
                            <m:r>
                              <a:rPr lang="ro-RO" sz="1800" b="0" i="1" dirty="0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ro-RO" sz="1800" dirty="0" smtClean="0"/>
                  <a:t>=9,78 m/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o-RO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o-RO" sz="1800" b="0" i="1" smtClean="0">
                            <a:latin typeface="Cambria Math"/>
                          </a:rPr>
                          <m:t>𝑠</m:t>
                        </m:r>
                      </m:e>
                      <m:sup>
                        <m:r>
                          <a:rPr lang="ro-RO" sz="18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ro-RO" sz="1800" dirty="0" smtClean="0"/>
              </a:p>
              <a:p>
                <a:pPr marL="0" indent="0">
                  <a:buNone/>
                </a:pPr>
                <a:r>
                  <a:rPr lang="en-US" sz="1800" dirty="0" smtClean="0"/>
                  <a:t>My backpack had a mass of 15kg and I weigh 80 kg, so I worked out the weight like this:</a:t>
                </a:r>
              </a:p>
              <a:p>
                <a:pPr marL="0" indent="0">
                  <a:buNone/>
                </a:pPr>
                <a:r>
                  <a:rPr lang="en-US" sz="1800" dirty="0" smtClean="0"/>
                  <a:t> </a:t>
                </a:r>
                <a:r>
                  <a:rPr lang="ro-RO" sz="1800" dirty="0" smtClean="0"/>
                  <a:t>G= (M+m)*g</a:t>
                </a:r>
              </a:p>
              <a:p>
                <a:pPr marL="0" indent="0">
                  <a:buNone/>
                </a:pPr>
                <a:r>
                  <a:rPr lang="ro-RO" sz="1800" dirty="0" smtClean="0"/>
                  <a:t>G= (15kg+80kg)*9,78m/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o-RO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o-RO" sz="1800" b="0" i="1" smtClean="0">
                            <a:latin typeface="Cambria Math"/>
                          </a:rPr>
                          <m:t>𝑠</m:t>
                        </m:r>
                      </m:e>
                      <m:sup>
                        <m:r>
                          <a:rPr lang="ro-RO" sz="18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ro-RO" sz="1800" dirty="0" smtClean="0"/>
              </a:p>
              <a:p>
                <a:pPr marL="0" indent="0">
                  <a:buNone/>
                </a:pPr>
                <a:r>
                  <a:rPr lang="ro-RO" sz="1800" dirty="0" smtClean="0"/>
                  <a:t>G=929,1 N= </a:t>
                </a:r>
                <a:r>
                  <a:rPr lang="ro-RO" sz="1800" dirty="0" smtClean="0">
                    <a:solidFill>
                      <a:srgbClr val="FF0000"/>
                    </a:solidFill>
                  </a:rPr>
                  <a:t>0,9291</a:t>
                </a:r>
                <a:r>
                  <a:rPr lang="ro-RO" sz="1800" dirty="0" smtClean="0"/>
                  <a:t> kN</a:t>
                </a:r>
              </a:p>
              <a:p>
                <a:pPr marL="0" indent="0">
                  <a:buNone/>
                </a:pPr>
                <a:r>
                  <a:rPr lang="en-US" sz="1800" dirty="0" smtClean="0"/>
                  <a:t>Inside my backpack, I found an emergency manual, where I found the rope’s tension :</a:t>
                </a:r>
                <a:r>
                  <a:rPr lang="ro-RO" sz="1800" dirty="0" smtClean="0"/>
                  <a:t>8,7 kN</a:t>
                </a:r>
                <a:r>
                  <a:rPr lang="en-US" sz="1800" dirty="0" smtClean="0"/>
                  <a:t>. So, considering the value for G I calculated with the formulas, I figured out that the rope could hold me and the backpack just fine.</a:t>
                </a:r>
                <a:endParaRPr lang="ro-RO" sz="1800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1146" y="1583743"/>
                <a:ext cx="10058400" cy="4229100"/>
              </a:xfrm>
              <a:blipFill>
                <a:blip r:embed="rId2" cstate="print"/>
                <a:stretch>
                  <a:fillRect l="-424" t="-576" r="-545" b="-1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454" y="3248943"/>
            <a:ext cx="2269083" cy="169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33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Could you have done the same thing?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ro-RO" dirty="0" smtClean="0"/>
                  <a:t>1. </a:t>
                </a:r>
                <a:r>
                  <a:rPr lang="en-US" dirty="0" smtClean="0"/>
                  <a:t>If you found yourself in a place with the same gravitational acceleration </a:t>
                </a:r>
                <a:r>
                  <a:rPr lang="ro-RO" dirty="0" smtClean="0"/>
                  <a:t>(9,78 m/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o-RO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o-RO" b="0" i="1" smtClean="0">
                            <a:latin typeface="Cambria Math"/>
                          </a:rPr>
                          <m:t>𝑠</m:t>
                        </m:r>
                      </m:e>
                      <m:sup>
                        <m:r>
                          <a:rPr lang="ro-RO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o-RO" dirty="0" smtClean="0"/>
                  <a:t>), </a:t>
                </a:r>
                <a:r>
                  <a:rPr lang="en-US" dirty="0" smtClean="0"/>
                  <a:t>and your rope had a length of 40m, how would you</a:t>
                </a:r>
                <a:r>
                  <a:rPr lang="ro-RO" dirty="0" smtClean="0"/>
                  <a:t> </a:t>
                </a:r>
                <a:r>
                  <a:rPr lang="en-US" dirty="0" smtClean="0"/>
                  <a:t>calculate the time needed for the rock to hit the ground</a:t>
                </a:r>
                <a:r>
                  <a:rPr lang="en-US" dirty="0"/>
                  <a:t>?</a:t>
                </a:r>
                <a:r>
                  <a:rPr lang="en-US" dirty="0" smtClean="0"/>
                  <a:t> (Use the same formulas as I did!)</a:t>
                </a:r>
                <a:endParaRPr lang="ro-RO" dirty="0" smtClean="0"/>
              </a:p>
              <a:p>
                <a:r>
                  <a:rPr lang="ro-RO" dirty="0" smtClean="0"/>
                  <a:t> 2. </a:t>
                </a:r>
                <a:r>
                  <a:rPr lang="en-US" dirty="0" smtClean="0"/>
                  <a:t>Now, consider that the gravitational constant is equal to </a:t>
                </a:r>
                <a:r>
                  <a:rPr lang="ro-RO" dirty="0" smtClean="0"/>
                  <a:t>9,8m/s</a:t>
                </a:r>
                <a:r>
                  <a:rPr lang="en-US" dirty="0" smtClean="0"/>
                  <a:t> and it takes 5s for the rock to hit the ground.</a:t>
                </a:r>
                <a:r>
                  <a:rPr lang="en-US" dirty="0"/>
                  <a:t> </a:t>
                </a:r>
                <a:r>
                  <a:rPr lang="en-US" dirty="0" smtClean="0"/>
                  <a:t>Calculate h.</a:t>
                </a:r>
                <a:r>
                  <a:rPr lang="vi-VN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 cstate="print"/>
                <a:stretch>
                  <a:fillRect l="-848" t="-1299" r="-1455"/>
                </a:stretch>
              </a:blipFill>
            </p:spPr>
            <p:txBody>
              <a:bodyPr/>
              <a:lstStyle/>
              <a:p>
                <a:r>
                  <a:rPr lang="en-US" dirty="0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670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Alone in the wilderness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1147" y="1521246"/>
            <a:ext cx="10058400" cy="4229100"/>
          </a:xfrm>
        </p:spPr>
        <p:txBody>
          <a:bodyPr>
            <a:normAutofit/>
          </a:bodyPr>
          <a:lstStyle/>
          <a:p>
            <a:r>
              <a:rPr lang="vi-VN" dirty="0"/>
              <a:t> </a:t>
            </a:r>
            <a:r>
              <a:rPr lang="en-US" dirty="0" smtClean="0"/>
              <a:t>A huge problem was the fact that I didn’t know where exactly I had landed</a:t>
            </a:r>
            <a:r>
              <a:rPr lang="vi-VN" dirty="0" smtClean="0"/>
              <a:t>. </a:t>
            </a:r>
            <a:endParaRPr lang="en-US" dirty="0" smtClean="0"/>
          </a:p>
          <a:p>
            <a:r>
              <a:rPr lang="en-US" dirty="0" smtClean="0"/>
              <a:t>In order to find out, I used my wrist watch. Piece of cake.</a:t>
            </a:r>
            <a:endParaRPr lang="ro-RO" dirty="0" smtClean="0"/>
          </a:p>
          <a:p>
            <a:r>
              <a:rPr lang="en-US" dirty="0" smtClean="0"/>
              <a:t>I figured out that by calculating the time difference between the place where I got lost and GMT (General </a:t>
            </a:r>
            <a:r>
              <a:rPr lang="en-US" dirty="0" err="1" smtClean="0"/>
              <a:t>Mondial</a:t>
            </a:r>
            <a:r>
              <a:rPr lang="en-US" dirty="0" smtClean="0"/>
              <a:t> Time) I could calculate my longitude.</a:t>
            </a:r>
            <a:endParaRPr lang="vi-VN" dirty="0"/>
          </a:p>
          <a:p>
            <a:pPr marL="0" indent="0">
              <a:buNone/>
            </a:pPr>
            <a:r>
              <a:rPr lang="vi-VN" dirty="0"/>
              <a:t>       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411" y="4252499"/>
            <a:ext cx="2695628" cy="26055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56" y="4952581"/>
            <a:ext cx="2540558" cy="190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01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f03431377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tf03431377</Template>
  <TotalTime>1629</TotalTime>
  <Words>1531</Words>
  <Application>Microsoft Office PowerPoint</Application>
  <PresentationFormat>Widescreen</PresentationFormat>
  <Paragraphs>214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Cambria Math</vt:lpstr>
      <vt:lpstr>Segoe Print</vt:lpstr>
      <vt:lpstr>Times New Roman</vt:lpstr>
      <vt:lpstr>tf03431377</vt:lpstr>
      <vt:lpstr>Marco the DREAMer</vt:lpstr>
      <vt:lpstr>PowerPoint Presentation</vt:lpstr>
      <vt:lpstr>MY STORY</vt:lpstr>
      <vt:lpstr>PowerPoint Presentation</vt:lpstr>
      <vt:lpstr>PowerPoint Presentation</vt:lpstr>
      <vt:lpstr>I’m stuck on a rock…how do I come down?</vt:lpstr>
      <vt:lpstr>PowerPoint Presentation</vt:lpstr>
      <vt:lpstr>Could you have done the same thing?</vt:lpstr>
      <vt:lpstr>Alone in the wilderness</vt:lpstr>
      <vt:lpstr>PowerPoint Presentation</vt:lpstr>
      <vt:lpstr>PowerPoint Presentation</vt:lpstr>
      <vt:lpstr>You’re stranded!</vt:lpstr>
      <vt:lpstr>Fire, a long way to go?</vt:lpstr>
      <vt:lpstr>PowerPoint Presentation</vt:lpstr>
      <vt:lpstr>PowerPoint Presentation</vt:lpstr>
      <vt:lpstr>PowerPoint Presentation</vt:lpstr>
      <vt:lpstr>Your turn…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Ariana</dc:creator>
  <cp:lastModifiedBy>gizi</cp:lastModifiedBy>
  <cp:revision>78</cp:revision>
  <dcterms:created xsi:type="dcterms:W3CDTF">2017-04-09T14:30:13Z</dcterms:created>
  <dcterms:modified xsi:type="dcterms:W3CDTF">2017-10-11T09:17:57Z</dcterms:modified>
</cp:coreProperties>
</file>